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E2ED"/>
    <a:srgbClr val="FF66CC"/>
    <a:srgbClr val="FFEEBD"/>
    <a:srgbClr val="EEB500"/>
    <a:srgbClr val="DCE7D4"/>
    <a:srgbClr val="00A1DC"/>
    <a:srgbClr val="F97F23"/>
    <a:srgbClr val="FFFFFF"/>
    <a:srgbClr val="777777"/>
    <a:srgbClr val="FBAA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00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2166" y="84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5E18-04AC-48D0-A976-27C6E76BE782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70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5E18-04AC-48D0-A976-27C6E76BE782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84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5E18-04AC-48D0-A976-27C6E76BE782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64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5E18-04AC-48D0-A976-27C6E76BE782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31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5E18-04AC-48D0-A976-27C6E76BE782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01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5E18-04AC-48D0-A976-27C6E76BE782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72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5E18-04AC-48D0-A976-27C6E76BE782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86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5E18-04AC-48D0-A976-27C6E76BE782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49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5E18-04AC-48D0-A976-27C6E76BE782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87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5E18-04AC-48D0-A976-27C6E76BE782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62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5E18-04AC-48D0-A976-27C6E76BE782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46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95E18-04AC-48D0-A976-27C6E76BE782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55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A2D0984A-D500-4564-AFC9-6183F1AFA7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8654" y="7525548"/>
            <a:ext cx="617373" cy="617373"/>
          </a:xfrm>
          <a:prstGeom prst="rect">
            <a:avLst/>
          </a:prstGeom>
        </p:spPr>
      </p:pic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A69A8ECB-1C1F-510B-1F6D-CA4E9024F439}"/>
              </a:ext>
            </a:extLst>
          </p:cNvPr>
          <p:cNvSpPr/>
          <p:nvPr/>
        </p:nvSpPr>
        <p:spPr>
          <a:xfrm>
            <a:off x="4833938" y="56785"/>
            <a:ext cx="1750176" cy="343325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72000" rtlCol="0" anchor="ctr"/>
          <a:lstStyle/>
          <a:p>
            <a:pPr algn="ctr"/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 募 用 紙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F3E4D1-AD61-A6A8-9B4F-5B8F0B1482F4}"/>
              </a:ext>
            </a:extLst>
          </p:cNvPr>
          <p:cNvSpPr txBox="1"/>
          <p:nvPr/>
        </p:nvSpPr>
        <p:spPr>
          <a:xfrm>
            <a:off x="91540" y="25573"/>
            <a:ext cx="4807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大仙市ＳＤＧｓ取組宣言プロジェクト</a:t>
            </a:r>
            <a:endParaRPr kumimoji="1" lang="ja-JP" altLang="en-US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47EE4F70-6C19-8CB6-3971-BCEE3180D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615701"/>
              </p:ext>
            </p:extLst>
          </p:nvPr>
        </p:nvGraphicFramePr>
        <p:xfrm>
          <a:off x="91541" y="451255"/>
          <a:ext cx="6695998" cy="30308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4980">
                  <a:extLst>
                    <a:ext uri="{9D8B030D-6E8A-4147-A177-3AD203B41FA5}">
                      <a16:colId xmlns:a16="http://schemas.microsoft.com/office/drawing/2014/main" val="513714281"/>
                    </a:ext>
                  </a:extLst>
                </a:gridCol>
                <a:gridCol w="988939">
                  <a:extLst>
                    <a:ext uri="{9D8B030D-6E8A-4147-A177-3AD203B41FA5}">
                      <a16:colId xmlns:a16="http://schemas.microsoft.com/office/drawing/2014/main" val="3044146531"/>
                    </a:ext>
                  </a:extLst>
                </a:gridCol>
                <a:gridCol w="400693">
                  <a:extLst>
                    <a:ext uri="{9D8B030D-6E8A-4147-A177-3AD203B41FA5}">
                      <a16:colId xmlns:a16="http://schemas.microsoft.com/office/drawing/2014/main" val="1712218123"/>
                    </a:ext>
                  </a:extLst>
                </a:gridCol>
                <a:gridCol w="400693">
                  <a:extLst>
                    <a:ext uri="{9D8B030D-6E8A-4147-A177-3AD203B41FA5}">
                      <a16:colId xmlns:a16="http://schemas.microsoft.com/office/drawing/2014/main" val="2875761281"/>
                    </a:ext>
                  </a:extLst>
                </a:gridCol>
                <a:gridCol w="400693">
                  <a:extLst>
                    <a:ext uri="{9D8B030D-6E8A-4147-A177-3AD203B41FA5}">
                      <a16:colId xmlns:a16="http://schemas.microsoft.com/office/drawing/2014/main" val="389728047"/>
                    </a:ext>
                  </a:extLst>
                </a:gridCol>
              </a:tblGrid>
              <a:tr h="20530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ＳＤＧｓに関する取組で「現在取り組んでいること」</a:t>
                      </a:r>
                      <a:endParaRPr kumimoji="1" lang="en-US" altLang="ja-JP" sz="105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関連する目標番号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（３つまで）</a:t>
                      </a:r>
                      <a:endParaRPr kumimoji="1" lang="ja-JP" altLang="en-US" sz="1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656654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例：</a:t>
                      </a:r>
                      <a:r>
                        <a:rPr kumimoji="1" lang="ja-JP" altLang="en-US" sz="85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</a:t>
                      </a:r>
                      <a:r>
                        <a:rPr kumimoji="1" lang="ja-JP" altLang="en-US" sz="8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マイバックやマイボトルを使っている</a:t>
                      </a:r>
                      <a:r>
                        <a:rPr kumimoji="1" lang="ja-JP" altLang="en-US" sz="85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」 「</a:t>
                      </a:r>
                      <a:r>
                        <a:rPr kumimoji="1" lang="ja-JP" altLang="en-US" sz="8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公共交通や自転車、徒歩で出掛けている</a:t>
                      </a:r>
                      <a:r>
                        <a:rPr kumimoji="1" lang="ja-JP" altLang="en-US" sz="85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」</a:t>
                      </a:r>
                    </a:p>
                  </a:txBody>
                  <a:tcPr marL="54000" marR="36000" marT="36000" marB="3600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123277"/>
                  </a:ext>
                </a:extLst>
              </a:tr>
              <a:tr h="1080000">
                <a:tc gridSpan="5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01818535"/>
                  </a:ext>
                </a:extLst>
              </a:tr>
              <a:tr h="20530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ＳＤＧｓに関する取組で「これから取り組むこと」　</a:t>
                      </a:r>
                      <a:r>
                        <a:rPr kumimoji="1" lang="en-US" altLang="ja-JP" sz="105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必須</a:t>
                      </a:r>
                    </a:p>
                  </a:txBody>
                  <a:tcPr marL="36000" marR="36000" marT="36000" marB="3600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関連する目標番号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（３つまで）</a:t>
                      </a:r>
                      <a:endParaRPr kumimoji="1" lang="ja-JP" altLang="en-US" sz="1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3970761"/>
                  </a:ext>
                </a:extLst>
              </a:tr>
              <a:tr h="20530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例：</a:t>
                      </a:r>
                      <a:r>
                        <a:rPr kumimoji="1" lang="ja-JP" altLang="en-US" sz="85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</a:t>
                      </a:r>
                      <a:r>
                        <a:rPr kumimoji="1" lang="ja-JP" altLang="en-US" sz="8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家事や子育ては家族みんなで分担して行う</a:t>
                      </a:r>
                      <a:r>
                        <a:rPr kumimoji="1" lang="ja-JP" altLang="en-US" sz="85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」 「</a:t>
                      </a:r>
                      <a:r>
                        <a:rPr kumimoji="1" lang="ja-JP" altLang="en-US" sz="8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地域活動やまちづくり活動に参加する</a:t>
                      </a:r>
                      <a:r>
                        <a:rPr kumimoji="1" lang="ja-JP" altLang="en-US" sz="85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」</a:t>
                      </a:r>
                    </a:p>
                  </a:txBody>
                  <a:tcPr marL="54000" marR="36000" marT="36000" marB="3600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362910"/>
                  </a:ext>
                </a:extLst>
              </a:tr>
              <a:tr h="1080000">
                <a:tc gridSpan="5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54863235"/>
                  </a:ext>
                </a:extLst>
              </a:tr>
            </a:tbl>
          </a:graphicData>
        </a:graphic>
      </p:graphicFrame>
      <p:graphicFrame>
        <p:nvGraphicFramePr>
          <p:cNvPr id="13" name="表 8">
            <a:extLst>
              <a:ext uri="{FF2B5EF4-FFF2-40B4-BE49-F238E27FC236}">
                <a16:creationId xmlns:a16="http://schemas.microsoft.com/office/drawing/2014/main" id="{F3DEEB8E-3DB9-E31E-06BE-90962E74E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693699"/>
              </p:ext>
            </p:extLst>
          </p:nvPr>
        </p:nvGraphicFramePr>
        <p:xfrm>
          <a:off x="91540" y="4385275"/>
          <a:ext cx="6689315" cy="75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0310">
                  <a:extLst>
                    <a:ext uri="{9D8B030D-6E8A-4147-A177-3AD203B41FA5}">
                      <a16:colId xmlns:a16="http://schemas.microsoft.com/office/drawing/2014/main" val="513714281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4049334543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val="3086356249"/>
                    </a:ext>
                  </a:extLst>
                </a:gridCol>
                <a:gridCol w="3600450">
                  <a:extLst>
                    <a:ext uri="{9D8B030D-6E8A-4147-A177-3AD203B41FA5}">
                      <a16:colId xmlns:a16="http://schemas.microsoft.com/office/drawing/2014/main" val="3731536100"/>
                    </a:ext>
                  </a:extLst>
                </a:gridCol>
                <a:gridCol w="1091255">
                  <a:extLst>
                    <a:ext uri="{9D8B030D-6E8A-4147-A177-3AD203B41FA5}">
                      <a16:colId xmlns:a16="http://schemas.microsoft.com/office/drawing/2014/main" val="128741517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個人部門</a:t>
                      </a:r>
                    </a:p>
                  </a:txBody>
                  <a:tcPr marL="0" marR="0" marT="0" marB="36000" anchor="ctr">
                    <a:lnL w="12700" cap="flat" cmpd="sng" algn="ctr">
                      <a:solidFill>
                        <a:srgbClr val="00A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1DC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kumimoji="1" lang="en-US" altLang="ja-JP" sz="9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記載いただく情報は、すべて非公表とします。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A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783478"/>
                  </a:ext>
                </a:extLst>
              </a:tr>
              <a:tr h="180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性別</a:t>
                      </a:r>
                    </a:p>
                  </a:txBody>
                  <a:tcPr marL="0" marR="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年代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市内在住→居住地域、市外在住→通勤、通学地域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職業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656654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男 ・ 女</a:t>
                      </a:r>
                    </a:p>
                  </a:txBody>
                  <a:tcPr marL="0" marR="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 代</a:t>
                      </a:r>
                    </a:p>
                  </a:txBody>
                  <a:tcPr marL="0" marR="0" marT="0" marB="3600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大曲・神岡・西仙北・中仙・協和・南外・仙北・太田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970761"/>
                  </a:ext>
                </a:extLst>
              </a:tr>
            </a:tbl>
          </a:graphicData>
        </a:graphic>
      </p:graphicFrame>
      <p:graphicFrame>
        <p:nvGraphicFramePr>
          <p:cNvPr id="15" name="表 8">
            <a:extLst>
              <a:ext uri="{FF2B5EF4-FFF2-40B4-BE49-F238E27FC236}">
                <a16:creationId xmlns:a16="http://schemas.microsoft.com/office/drawing/2014/main" id="{259F7E3B-5341-A2B2-5C29-20518F2BCB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497173"/>
              </p:ext>
            </p:extLst>
          </p:nvPr>
        </p:nvGraphicFramePr>
        <p:xfrm>
          <a:off x="91541" y="5328452"/>
          <a:ext cx="6694633" cy="183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513714281"/>
                    </a:ext>
                  </a:extLst>
                </a:gridCol>
                <a:gridCol w="178999">
                  <a:extLst>
                    <a:ext uri="{9D8B030D-6E8A-4147-A177-3AD203B41FA5}">
                      <a16:colId xmlns:a16="http://schemas.microsoft.com/office/drawing/2014/main" val="3096694975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415272145"/>
                    </a:ext>
                  </a:extLst>
                </a:gridCol>
                <a:gridCol w="179634">
                  <a:extLst>
                    <a:ext uri="{9D8B030D-6E8A-4147-A177-3AD203B41FA5}">
                      <a16:colId xmlns:a16="http://schemas.microsoft.com/office/drawing/2014/main" val="1138587627"/>
                    </a:ext>
                  </a:extLst>
                </a:gridCol>
                <a:gridCol w="861989">
                  <a:extLst>
                    <a:ext uri="{9D8B030D-6E8A-4147-A177-3AD203B41FA5}">
                      <a16:colId xmlns:a16="http://schemas.microsoft.com/office/drawing/2014/main" val="1091440076"/>
                    </a:ext>
                  </a:extLst>
                </a:gridCol>
                <a:gridCol w="614011">
                  <a:extLst>
                    <a:ext uri="{9D8B030D-6E8A-4147-A177-3AD203B41FA5}">
                      <a16:colId xmlns:a16="http://schemas.microsoft.com/office/drawing/2014/main" val="143605954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364126905"/>
                    </a:ext>
                  </a:extLst>
                </a:gridCol>
                <a:gridCol w="180000">
                  <a:extLst>
                    <a:ext uri="{9D8B030D-6E8A-4147-A177-3AD203B41FA5}">
                      <a16:colId xmlns:a16="http://schemas.microsoft.com/office/drawing/2014/main" val="1921729383"/>
                    </a:ext>
                  </a:extLst>
                </a:gridCol>
                <a:gridCol w="520701">
                  <a:extLst>
                    <a:ext uri="{9D8B030D-6E8A-4147-A177-3AD203B41FA5}">
                      <a16:colId xmlns:a16="http://schemas.microsoft.com/office/drawing/2014/main" val="1612603596"/>
                    </a:ext>
                  </a:extLst>
                </a:gridCol>
                <a:gridCol w="415299">
                  <a:extLst>
                    <a:ext uri="{9D8B030D-6E8A-4147-A177-3AD203B41FA5}">
                      <a16:colId xmlns:a16="http://schemas.microsoft.com/office/drawing/2014/main" val="2119663427"/>
                    </a:ext>
                  </a:extLst>
                </a:gridCol>
                <a:gridCol w="180000">
                  <a:extLst>
                    <a:ext uri="{9D8B030D-6E8A-4147-A177-3AD203B41FA5}">
                      <a16:colId xmlns:a16="http://schemas.microsoft.com/office/drawing/2014/main" val="4149801686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656345725"/>
                    </a:ext>
                  </a:extLst>
                </a:gridCol>
              </a:tblGrid>
              <a:tr h="216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団体部門</a:t>
                      </a:r>
                    </a:p>
                  </a:txBody>
                  <a:tcPr marL="0" marR="0" marT="0" marB="36000" anchor="ctr">
                    <a:lnL w="12700" cap="flat" cmpd="sng" algn="ctr">
                      <a:solidFill>
                        <a:srgbClr val="00A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1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□ 新規　□ 宣言内容の変更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A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kumimoji="1" lang="en-US" altLang="ja-JP" sz="9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「企業・団体名」のみ公表し、その他の情報はすべて非公表とします。</a:t>
                      </a:r>
                      <a:endParaRPr kumimoji="1" lang="ja-JP" altLang="en-US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839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ふりがな</a:t>
                      </a:r>
                    </a:p>
                  </a:txBody>
                  <a:tcPr marL="0" marR="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kumimoji="1" lang="ja-JP" altLang="en-US" sz="1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電話番号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メールアドレス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65665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企業・</a:t>
                      </a:r>
                      <a:endParaRPr kumimoji="1" lang="en-US" altLang="ja-JP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団体名</a:t>
                      </a:r>
                    </a:p>
                  </a:txBody>
                  <a:tcPr marL="0" marR="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rgbClr val="D6E2ED"/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en-US" altLang="ja-JP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9707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ふりがな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役職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氏名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E2ED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ふりがな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役職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E2ED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氏名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E2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9888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代表者</a:t>
                      </a:r>
                      <a:endParaRPr kumimoji="1" lang="en-US" altLang="ja-JP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rgbClr val="D6E2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担当者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rgbClr val="D6E2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392890"/>
                  </a:ext>
                </a:extLst>
              </a:tr>
              <a:tr h="1800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住　所</a:t>
                      </a:r>
                    </a:p>
                  </a:txBody>
                  <a:tcPr marL="0" marR="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E2ED"/>
                    </a:solidFill>
                  </a:tcPr>
                </a:tc>
                <a:tc rowSpan="2" gridSpan="9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〒　　　　－</a:t>
                      </a:r>
                      <a:endParaRPr kumimoji="1" lang="en-US" altLang="ja-JP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en-US" altLang="ja-JP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業　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986257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212910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C157659-E499-DC8F-2EBD-8D3073FF4CF9}"/>
              </a:ext>
            </a:extLst>
          </p:cNvPr>
          <p:cNvSpPr txBox="1"/>
          <p:nvPr/>
        </p:nvSpPr>
        <p:spPr>
          <a:xfrm>
            <a:off x="91542" y="7469817"/>
            <a:ext cx="828000" cy="238036"/>
          </a:xfrm>
          <a:prstGeom prst="roundRect">
            <a:avLst>
              <a:gd name="adj" fmla="val 50000"/>
            </a:avLst>
          </a:prstGeom>
          <a:solidFill>
            <a:srgbClr val="00A1DC"/>
          </a:solidFill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応募方法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653EA21-9678-591C-E910-B7445ED2BB6C}"/>
              </a:ext>
            </a:extLst>
          </p:cNvPr>
          <p:cNvSpPr txBox="1"/>
          <p:nvPr/>
        </p:nvSpPr>
        <p:spPr>
          <a:xfrm>
            <a:off x="3554715" y="7467071"/>
            <a:ext cx="828000" cy="238036"/>
          </a:xfrm>
          <a:prstGeom prst="roundRect">
            <a:avLst>
              <a:gd name="adj" fmla="val 50000"/>
            </a:avLst>
          </a:prstGeom>
          <a:solidFill>
            <a:srgbClr val="00A1DC"/>
          </a:solidFill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 募 先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D2B2DE6-8AA7-2027-23EB-6BC8827EA4CF}"/>
              </a:ext>
            </a:extLst>
          </p:cNvPr>
          <p:cNvSpPr txBox="1"/>
          <p:nvPr/>
        </p:nvSpPr>
        <p:spPr>
          <a:xfrm>
            <a:off x="3550351" y="8323697"/>
            <a:ext cx="829300" cy="238036"/>
          </a:xfrm>
          <a:prstGeom prst="roundRect">
            <a:avLst>
              <a:gd name="adj" fmla="val 50000"/>
            </a:avLst>
          </a:prstGeom>
          <a:solidFill>
            <a:srgbClr val="00A1DC"/>
          </a:solidFill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注意事項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E1FE91C-3D9C-9C4B-6A51-04DDC4F572EB}"/>
              </a:ext>
            </a:extLst>
          </p:cNvPr>
          <p:cNvSpPr txBox="1"/>
          <p:nvPr/>
        </p:nvSpPr>
        <p:spPr>
          <a:xfrm>
            <a:off x="16622" y="7685817"/>
            <a:ext cx="365621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rgbClr val="00A1D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①インターネットによる応募</a:t>
            </a:r>
            <a:endParaRPr kumimoji="1" lang="en-US" altLang="ja-JP" sz="900" b="1" dirty="0">
              <a:solidFill>
                <a:srgbClr val="00A1DC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次の</a:t>
            </a:r>
            <a:r>
              <a:rPr kumimoji="1"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URL</a:t>
            </a:r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または右の二次元バーコードから</a:t>
            </a:r>
            <a:endParaRPr kumimoji="1"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Aft>
                <a:spcPts val="300"/>
              </a:spcAft>
            </a:pPr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ご応募ください。</a:t>
            </a:r>
            <a:endParaRPr kumimoji="1"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1"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en-US" altLang="ja-JP" sz="95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URL】https</a:t>
            </a:r>
            <a:r>
              <a:rPr kumimoji="1"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://ttzk.graffer.jp/city-</a:t>
            </a:r>
            <a:r>
              <a:rPr kumimoji="1" lang="en-US" altLang="ja-JP" sz="95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daisen</a:t>
            </a:r>
            <a:r>
              <a:rPr kumimoji="1"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</a:p>
          <a:p>
            <a:r>
              <a:rPr kumimoji="1" lang="ja-JP" altLang="en-US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</a:t>
            </a:r>
            <a:r>
              <a:rPr kumimoji="1"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smart-apply/surveys-alias/R7SDGssengen</a:t>
            </a:r>
            <a:endParaRPr lang="en-US" altLang="ja-JP" sz="9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b="1" dirty="0">
                <a:solidFill>
                  <a:srgbClr val="00A1D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②応募用紙による応募</a:t>
            </a:r>
            <a:endParaRPr kumimoji="1" lang="en-US" altLang="ja-JP" sz="1000" b="1" dirty="0">
              <a:solidFill>
                <a:srgbClr val="00A1DC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上記応募用紙に必要事項をご記入の上、右の応募先</a:t>
            </a:r>
            <a:r>
              <a:rPr kumimoji="1" lang="ja-JP" altLang="en-US" sz="100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</a:t>
            </a:r>
            <a:endParaRPr kumimoji="1"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で持参、郵送、</a:t>
            </a:r>
            <a:r>
              <a:rPr kumimoji="1"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FAX</a:t>
            </a:r>
            <a:r>
              <a:rPr kumimoji="1" lang="ja-JP" altLang="en-US" sz="100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電子メールにてご応募ください。</a:t>
            </a:r>
            <a:endParaRPr kumimoji="1"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5228E42-C82F-DE63-B72B-D218A68CD7D3}"/>
              </a:ext>
            </a:extLst>
          </p:cNvPr>
          <p:cNvSpPr txBox="1"/>
          <p:nvPr/>
        </p:nvSpPr>
        <p:spPr>
          <a:xfrm>
            <a:off x="3460745" y="7683071"/>
            <a:ext cx="3305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1"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大仙市企画部総合政策課  </a:t>
            </a:r>
            <a:endParaRPr kumimoji="1" lang="en-US" altLang="ja-JP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持参・郵送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〒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014-8601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大仙市大曲花園町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番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号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【FAX】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0187-63-1119</a:t>
            </a:r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メール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sougou@city.daisen.lg.jp</a:t>
            </a:r>
            <a:endParaRPr kumimoji="1" lang="ja-JP" altLang="en-US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8291F6A-BC61-8AD4-1E2B-94CDD30B9573}"/>
              </a:ext>
            </a:extLst>
          </p:cNvPr>
          <p:cNvSpPr txBox="1"/>
          <p:nvPr/>
        </p:nvSpPr>
        <p:spPr>
          <a:xfrm>
            <a:off x="3512883" y="8561733"/>
            <a:ext cx="3349925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○個人部門において、応募者１人の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応募数に制限はありません</a:t>
            </a: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lang="en-US" altLang="ja-JP" sz="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900"/>
              </a:lnSpc>
              <a:spcBef>
                <a:spcPts val="200"/>
              </a:spcBef>
            </a:pP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応募いただいた取組内容は、普及啓発などの取組で活用させていた</a:t>
            </a:r>
            <a:br>
              <a:rPr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だきます。また、必要に応じて修正を加える場合があります。</a:t>
            </a:r>
          </a:p>
          <a:p>
            <a:pPr>
              <a:lnSpc>
                <a:spcPts val="900"/>
              </a:lnSpc>
              <a:spcBef>
                <a:spcPts val="200"/>
              </a:spcBef>
            </a:pP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取組内容が</a:t>
            </a: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ＳＤＧｓに関係のないものや公表する内容として妥当で</a:t>
            </a:r>
            <a:br>
              <a:rPr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ないと認められるもの（例：第三者の権利を侵害する内容、法令等</a:t>
            </a:r>
            <a:br>
              <a:rPr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に違反するもの、政治性・宗教性のあるものなど）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は不適切とみな</a:t>
            </a:r>
            <a:br>
              <a:rPr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し、公表の対象とはしません。</a:t>
            </a:r>
            <a:endParaRPr lang="ja-JP" altLang="ja-JP" sz="7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900"/>
              </a:lnSpc>
              <a:spcBef>
                <a:spcPts val="200"/>
              </a:spcBef>
            </a:pP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応募者の個人情報は、許可なく第三者に開示、提供はいたしません。</a:t>
            </a:r>
            <a:br>
              <a:rPr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また、目的外には使用しません。</a:t>
            </a:r>
            <a:endParaRPr kumimoji="1" lang="en-US" altLang="ja-JP" sz="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4834896-CE65-48B1-AAC8-91BF32D99FE9}"/>
              </a:ext>
            </a:extLst>
          </p:cNvPr>
          <p:cNvSpPr txBox="1"/>
          <p:nvPr/>
        </p:nvSpPr>
        <p:spPr>
          <a:xfrm>
            <a:off x="-71305" y="3507874"/>
            <a:ext cx="7000634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000" b="1" dirty="0">
                <a:solidFill>
                  <a:srgbClr val="00A1D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000" b="1" dirty="0">
                <a:solidFill>
                  <a:srgbClr val="00A1D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ＳＤＧｓ </a:t>
            </a:r>
            <a:r>
              <a:rPr kumimoji="1" lang="en-US" altLang="ja-JP" sz="1000" b="1" dirty="0">
                <a:solidFill>
                  <a:srgbClr val="00A1D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17</a:t>
            </a:r>
            <a:r>
              <a:rPr kumimoji="1" lang="ja-JP" altLang="en-US" sz="1000" b="1" dirty="0">
                <a:solidFill>
                  <a:srgbClr val="00A1D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の目標</a:t>
            </a:r>
            <a:r>
              <a:rPr kumimoji="1" lang="en-US" altLang="ja-JP" sz="1000" b="1" dirty="0">
                <a:solidFill>
                  <a:srgbClr val="00A1D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lang="ja-JP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貧困をなくそう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飢餓をゼロに　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すべての人に健康と福祉を　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質の高い教育をみんなに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ジェンダー平等を実現しよう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6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安全な水とトイレを世界中に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7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エネルギーをみんなにそしてクリーンに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8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働きがいも経済成長も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9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産業と技術革新の基盤をつくろう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人や国の不平等をなくそう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11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住み続けられるまちづくりを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12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つくる責任つかう責任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13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気候変動に具体的な対策を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14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海の豊かさを守ろう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15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陸の豊かさも守ろう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16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平和と公正をすべての人に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17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パートナーシップで目標を達成しよう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CE50DC67-FB47-4590-BC3A-1A88885BEBF9}"/>
              </a:ext>
            </a:extLst>
          </p:cNvPr>
          <p:cNvSpPr/>
          <p:nvPr/>
        </p:nvSpPr>
        <p:spPr>
          <a:xfrm>
            <a:off x="184386" y="9404907"/>
            <a:ext cx="33284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可能な限り「①インターネットによる応募」</a:t>
            </a:r>
            <a:b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にご協力をお願いします。</a:t>
            </a:r>
            <a:endParaRPr lang="ja-JP" altLang="en-US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AC20269E-2218-4591-B5D9-B6EB96C388CB}"/>
              </a:ext>
            </a:extLst>
          </p:cNvPr>
          <p:cNvSpPr/>
          <p:nvPr/>
        </p:nvSpPr>
        <p:spPr>
          <a:xfrm rot="334626">
            <a:off x="2478367" y="9304181"/>
            <a:ext cx="1140714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750"/>
              </a:lnSpc>
            </a:pPr>
            <a:r>
              <a:rPr kumimoji="1" lang="ja-JP" altLang="en-US" sz="7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ペーパーレス化も</a:t>
            </a:r>
            <a:endParaRPr kumimoji="1" lang="en-US" altLang="ja-JP" sz="7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750"/>
              </a:lnSpc>
            </a:pPr>
            <a:r>
              <a:rPr kumimoji="1" lang="ja-JP" altLang="en-US" sz="7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ＳＤＧｓ！</a:t>
            </a:r>
            <a:endParaRPr lang="ja-JP" altLang="en-US" sz="7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49" name="図 48">
            <a:extLst>
              <a:ext uri="{FF2B5EF4-FFF2-40B4-BE49-F238E27FC236}">
                <a16:creationId xmlns:a16="http://schemas.microsoft.com/office/drawing/2014/main" id="{642C8C4B-A8B8-4462-8366-3E8E9B8700A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5233" flipH="1">
            <a:off x="2544444" y="9491847"/>
            <a:ext cx="892815" cy="193057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33F8F1BB-BA6C-9992-7118-D3BB3451E319}"/>
              </a:ext>
            </a:extLst>
          </p:cNvPr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62" b="1042"/>
          <a:stretch/>
        </p:blipFill>
        <p:spPr>
          <a:xfrm flipV="1">
            <a:off x="23816" y="7349299"/>
            <a:ext cx="6814369" cy="3600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B68A640D-B6BF-D75C-E666-519A3F5998E6}"/>
              </a:ext>
            </a:extLst>
          </p:cNvPr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62" b="1042"/>
          <a:stretch/>
        </p:blipFill>
        <p:spPr>
          <a:xfrm flipV="1">
            <a:off x="23816" y="9837494"/>
            <a:ext cx="6814369" cy="36000"/>
          </a:xfrm>
          <a:prstGeom prst="rect">
            <a:avLst/>
          </a:prstGeom>
        </p:spPr>
      </p:pic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EBEE228-2DBE-49E7-A47E-1263E16CF019}"/>
              </a:ext>
            </a:extLst>
          </p:cNvPr>
          <p:cNvSpPr/>
          <p:nvPr/>
        </p:nvSpPr>
        <p:spPr>
          <a:xfrm>
            <a:off x="147772" y="9050397"/>
            <a:ext cx="338697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応募用紙は、市のホームページからダウンロードできます。</a:t>
            </a:r>
            <a:endParaRPr lang="ja-JP" altLang="en-US" sz="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6" name="矢印: 山形 25">
            <a:extLst>
              <a:ext uri="{FF2B5EF4-FFF2-40B4-BE49-F238E27FC236}">
                <a16:creationId xmlns:a16="http://schemas.microsoft.com/office/drawing/2014/main" id="{FAC4592E-99F1-479E-97DF-9B47EFD290A2}"/>
              </a:ext>
            </a:extLst>
          </p:cNvPr>
          <p:cNvSpPr/>
          <p:nvPr/>
        </p:nvSpPr>
        <p:spPr>
          <a:xfrm>
            <a:off x="235331" y="9513782"/>
            <a:ext cx="119053" cy="158544"/>
          </a:xfrm>
          <a:prstGeom prst="chevron">
            <a:avLst/>
          </a:prstGeom>
          <a:solidFill>
            <a:srgbClr val="D6E2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矢印: 山形 27">
            <a:extLst>
              <a:ext uri="{FF2B5EF4-FFF2-40B4-BE49-F238E27FC236}">
                <a16:creationId xmlns:a16="http://schemas.microsoft.com/office/drawing/2014/main" id="{92460728-E95A-4901-89F0-84B352B42FCD}"/>
              </a:ext>
            </a:extLst>
          </p:cNvPr>
          <p:cNvSpPr/>
          <p:nvPr/>
        </p:nvSpPr>
        <p:spPr>
          <a:xfrm>
            <a:off x="139170" y="9513782"/>
            <a:ext cx="119053" cy="158544"/>
          </a:xfrm>
          <a:prstGeom prst="chevron">
            <a:avLst/>
          </a:prstGeom>
          <a:solidFill>
            <a:srgbClr val="D6E2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988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3169</TotalTime>
  <Words>662</Words>
  <Application>Microsoft Office PowerPoint</Application>
  <PresentationFormat>A4 210 x 297 mm</PresentationFormat>
  <Paragraphs>74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BIZ UDゴシック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斉藤 勝弥</dc:creator>
  <cp:lastModifiedBy>Administrator</cp:lastModifiedBy>
  <cp:revision>188</cp:revision>
  <cp:lastPrinted>2024-06-14T05:11:24Z</cp:lastPrinted>
  <dcterms:created xsi:type="dcterms:W3CDTF">2023-04-23T15:40:38Z</dcterms:created>
  <dcterms:modified xsi:type="dcterms:W3CDTF">2025-06-17T04:42:09Z</dcterms:modified>
</cp:coreProperties>
</file>